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95" r:id="rId3"/>
    <p:sldId id="296" r:id="rId4"/>
    <p:sldId id="277" r:id="rId5"/>
    <p:sldId id="262" r:id="rId6"/>
    <p:sldId id="291" r:id="rId7"/>
    <p:sldId id="279" r:id="rId8"/>
    <p:sldId id="292" r:id="rId9"/>
    <p:sldId id="278" r:id="rId10"/>
    <p:sldId id="293" r:id="rId11"/>
    <p:sldId id="280" r:id="rId12"/>
    <p:sldId id="294" r:id="rId13"/>
    <p:sldId id="281" r:id="rId14"/>
    <p:sldId id="289" r:id="rId15"/>
    <p:sldId id="282" r:id="rId16"/>
    <p:sldId id="297" r:id="rId17"/>
    <p:sldId id="283" r:id="rId18"/>
    <p:sldId id="29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71614" autoAdjust="0"/>
  </p:normalViewPr>
  <p:slideViewPr>
    <p:cSldViewPr snapToGrid="0">
      <p:cViewPr varScale="1">
        <p:scale>
          <a:sx n="40" d="100"/>
          <a:sy n="40" d="100"/>
        </p:scale>
        <p:origin x="-140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AEA01-A236-4DF1-8C7D-124DD8ABD3BD}" type="datetimeFigureOut">
              <a:rPr lang="ru-RU" smtClean="0"/>
              <a:pPr/>
              <a:t>26.11.2018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6FBBB-D623-4FD5-A98A-2DA1307B63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733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Добрый день, уважаемые коллеги!</a:t>
            </a:r>
          </a:p>
          <a:p>
            <a:r>
              <a:rPr lang="ru-RU" dirty="0"/>
              <a:t>При</a:t>
            </a:r>
            <a:r>
              <a:rPr lang="ru-RU" baseline="0" dirty="0"/>
              <a:t> разработке электронных учебно-методических комплексов  имеет большое значение подготовка учебных материалов. Одним из видов учебных материалов является лекция. Существует достаточно много видов лекций : несколько представлены на данном слайде.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1184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Мероприятия, на которых лектор использует визуальные средства передачи материала, называют лекциями-визуализациями или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видеолекциями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Задачей преподавателя становится своевременное комментирование демонстрируемых роликов, фотографий или слайдов. Такой способ подачи учебного материала используется в практике многих учебных учреждений, предоставляющих гуманитарное или техническое образование.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4766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Лекция консультация может проходить в формате </a:t>
            </a:r>
            <a:r>
              <a:rPr lang="ru-RU" dirty="0" err="1"/>
              <a:t>вебинара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91680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Лекция консультация может проходить в формате </a:t>
            </a:r>
            <a:r>
              <a:rPr lang="ru-RU" dirty="0" err="1"/>
              <a:t>вебинара</a:t>
            </a:r>
            <a:r>
              <a:rPr lang="ru-RU" dirty="0"/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9374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Вводная</a:t>
            </a:r>
            <a:r>
              <a:rPr lang="ru-RU" b="1" baseline="0" dirty="0"/>
              <a:t> лекция </a:t>
            </a:r>
            <a:r>
              <a:rPr lang="ru-RU" baseline="0" dirty="0"/>
              <a:t>дает  общее представление о предмете в целом</a:t>
            </a:r>
            <a:r>
              <a:rPr lang="ru-RU" dirty="0"/>
              <a:t>, целях,</a:t>
            </a:r>
            <a:r>
              <a:rPr lang="ru-RU" baseline="0" dirty="0"/>
              <a:t> задачах, количестве учебных часов, месте дисциплины в учебном процессе. Содержание данной лекции  - это в принципе рабочая программа дисциплины.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26819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Вводная</a:t>
            </a:r>
            <a:r>
              <a:rPr lang="ru-RU" b="1" baseline="0" dirty="0"/>
              <a:t> лекция </a:t>
            </a:r>
            <a:r>
              <a:rPr lang="ru-RU" baseline="0" dirty="0"/>
              <a:t>дает  общее представление о предмете в целом</a:t>
            </a:r>
            <a:r>
              <a:rPr lang="ru-RU" dirty="0"/>
              <a:t>, целях,</a:t>
            </a:r>
            <a:r>
              <a:rPr lang="ru-RU" baseline="0" dirty="0"/>
              <a:t> задачах, количестве учебных часов, месте дисциплины в учебном процессе. Содержание данной лекции  - это в принципе рабочая программа дисциплины.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007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Обзорная лекция </a:t>
            </a:r>
            <a:r>
              <a:rPr lang="ru-RU" b="0" dirty="0"/>
              <a:t>дает общее представление о темах</a:t>
            </a:r>
            <a:r>
              <a:rPr lang="ru-RU" b="0" baseline="0" dirty="0"/>
              <a:t> и разделах учебной дисциплины, с обязательным указанием взаимосвязи с другими дисциплинами специальности и необходимости изучения данной дисциплины для подготовки будущего специалиста.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1732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590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Лекция информация  </a:t>
            </a:r>
            <a:r>
              <a:rPr lang="ru-RU" dirty="0"/>
              <a:t>- может быть представлена по всем темам</a:t>
            </a:r>
            <a:r>
              <a:rPr lang="ru-RU" baseline="0" dirty="0"/>
              <a:t> учебной дисциплины, это самый распространенный вид лекции. При подготовки материалов по данному виду лекции необходимо учитывать правило  - текста должно быть не более чем на 3 прокрутки в электронном комплексе (это приблизительно 3 листа А4 , кегль 14, интервал 1,5).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258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Вводная</a:t>
            </a:r>
            <a:r>
              <a:rPr lang="ru-RU" b="1" baseline="0" dirty="0"/>
              <a:t> лекция </a:t>
            </a:r>
            <a:r>
              <a:rPr lang="ru-RU" baseline="0" dirty="0"/>
              <a:t>дает  общее представление о предмете в целом</a:t>
            </a:r>
            <a:r>
              <a:rPr lang="ru-RU" dirty="0"/>
              <a:t>, целях,</a:t>
            </a:r>
            <a:r>
              <a:rPr lang="ru-RU" baseline="0" dirty="0"/>
              <a:t> задачах, количестве учебных часов, месте дисциплины в учебном процессе. Содержание данной лекции  - это в принципе рабочая программа дисциплины.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870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Проблемная</a:t>
            </a:r>
            <a:r>
              <a:rPr lang="ru-RU" baseline="0" dirty="0"/>
              <a:t> лекция может быть представлена в виде выполнения какого-либо задания. См следующий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9347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Проблемная</a:t>
            </a:r>
            <a:r>
              <a:rPr lang="ru-RU" baseline="0" dirty="0"/>
              <a:t> лекция может быть представлена в виде выполнения какого-либо задания. См следующий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6FBBB-D623-4FD5-A98A-2DA1307B636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7259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074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47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938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80636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39223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78412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343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6032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830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0500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340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4076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22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92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429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75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4311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B8E8EE1-3288-4AD3-9924-71CFAA192A08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26.11.2018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A743364-5474-4992-8F5D-F5889A2E8377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08145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4212" y="4487332"/>
            <a:ext cx="7350079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3600" b="1" i="1" cap="all">
                <a:ln w="3175" cmpd="sng">
                  <a:noFill/>
                </a:ln>
                <a:latin typeface="+mj-lt"/>
                <a:ea typeface="+mj-ea"/>
                <a:cs typeface="+mj-cs"/>
              </a:rPr>
              <a:t>Лекция: структура и подготовка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212" y="685800"/>
            <a:ext cx="7350079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ГБОУ ВО МО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Дубна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Лыткаринский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гуманитарный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9F3B8E8-23A3-42BF-83A0-462BCE4E77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" r="2" b="25201"/>
          <a:stretch/>
        </p:blipFill>
        <p:spPr>
          <a:xfrm>
            <a:off x="8314287" y="570647"/>
            <a:ext cx="3239538" cy="1611180"/>
          </a:xfrm>
          <a:custGeom>
            <a:avLst/>
            <a:gdLst>
              <a:gd name="connsiteX0" fmla="*/ 322464 w 3239538"/>
              <a:gd name="connsiteY0" fmla="*/ 0 h 1611180"/>
              <a:gd name="connsiteX1" fmla="*/ 3239538 w 3239538"/>
              <a:gd name="connsiteY1" fmla="*/ 0 h 1611180"/>
              <a:gd name="connsiteX2" fmla="*/ 3239538 w 3239538"/>
              <a:gd name="connsiteY2" fmla="*/ 1611180 h 1611180"/>
              <a:gd name="connsiteX3" fmla="*/ 0 w 3239538"/>
              <a:gd name="connsiteY3" fmla="*/ 1611180 h 1611180"/>
              <a:gd name="connsiteX4" fmla="*/ 0 w 3239538"/>
              <a:gd name="connsiteY4" fmla="*/ 322464 h 161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9538" h="1611180">
                <a:moveTo>
                  <a:pt x="322464" y="0"/>
                </a:moveTo>
                <a:lnTo>
                  <a:pt x="3239538" y="0"/>
                </a:lnTo>
                <a:lnTo>
                  <a:pt x="3239538" y="1611180"/>
                </a:lnTo>
                <a:lnTo>
                  <a:pt x="0" y="1611180"/>
                </a:lnTo>
                <a:lnTo>
                  <a:pt x="0" y="32246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074" r="23878" b="-1"/>
          <a:stretch/>
        </p:blipFill>
        <p:spPr>
          <a:xfrm>
            <a:off x="8314287" y="2331511"/>
            <a:ext cx="3239538" cy="1585162"/>
          </a:xfrm>
          <a:prstGeom prst="rect">
            <a:avLst/>
          </a:pr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69" r="10571" b="2"/>
          <a:stretch/>
        </p:blipFill>
        <p:spPr>
          <a:xfrm>
            <a:off x="8314287" y="4083888"/>
            <a:ext cx="3239538" cy="1589196"/>
          </a:xfrm>
          <a:custGeom>
            <a:avLst/>
            <a:gdLst>
              <a:gd name="connsiteX0" fmla="*/ 0 w 3239538"/>
              <a:gd name="connsiteY0" fmla="*/ 0 h 1589196"/>
              <a:gd name="connsiteX1" fmla="*/ 3239538 w 3239538"/>
              <a:gd name="connsiteY1" fmla="*/ 0 h 1589196"/>
              <a:gd name="connsiteX2" fmla="*/ 3239538 w 3239538"/>
              <a:gd name="connsiteY2" fmla="*/ 1266733 h 1589196"/>
              <a:gd name="connsiteX3" fmla="*/ 2917075 w 3239538"/>
              <a:gd name="connsiteY3" fmla="*/ 1589196 h 1589196"/>
              <a:gd name="connsiteX4" fmla="*/ 0 w 3239538"/>
              <a:gd name="connsiteY4" fmla="*/ 1589196 h 1589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9538" h="1589196">
                <a:moveTo>
                  <a:pt x="0" y="0"/>
                </a:moveTo>
                <a:lnTo>
                  <a:pt x="3239538" y="0"/>
                </a:lnTo>
                <a:lnTo>
                  <a:pt x="3239538" y="1266733"/>
                </a:lnTo>
                <a:lnTo>
                  <a:pt x="2917075" y="1589196"/>
                </a:lnTo>
                <a:lnTo>
                  <a:pt x="0" y="1589196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2028193E-3468-4CCC-926A-5295B4D862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206969" y="2959517"/>
            <a:ext cx="2981858" cy="3208867"/>
            <a:chOff x="9206969" y="2963333"/>
            <a:chExt cx="2981858" cy="32088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08E487DA-8877-4AE0-9DF7-AE4874B808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412D9AE3-DFC2-4B46-9829-27CE93422C7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D665D85A-152C-4293-85F7-0F757C0FC35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90B42530-1F85-4059-9C21-332D19A0CE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F690FE7E-86CA-46E7-B5B2-5126757C51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703424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2" y="-54533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996" y="1974695"/>
            <a:ext cx="11887200" cy="39703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Пример плана по Лекции - информации</a:t>
            </a:r>
          </a:p>
          <a:p>
            <a:pPr marL="457200" indent="-457200" algn="just">
              <a:buFontTx/>
              <a:buChar char="-"/>
            </a:pPr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лекции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изучения данной темы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изложение сути изучаемой темы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по закреплению темы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источники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для самостоятельной работы студентов ориентированные на закрепление знаний по данной тематике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</p:spTree>
    <p:extLst>
      <p:ext uri="{BB962C8B-B14F-4D97-AF65-F5344CB8AC3E}">
        <p14:creationId xmlns="" xmlns:p14="http://schemas.microsoft.com/office/powerpoint/2010/main" val="1053039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1" y="0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290" y="2540446"/>
            <a:ext cx="11256579" cy="310854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Проблемная лекция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 этой лекции новое знание вводится через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проблемность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вопроса, задачи или ситуации. При этом процесс познания студентов в сотрудничестве и диалоге с преподавателем приближается к исследовательской деятельности. Содержание проблемы раскрывается путем организации поиска ее решения или суммирования и анализа традиционных и современных точек зрения.</a:t>
            </a:r>
            <a:b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pic>
        <p:nvPicPr>
          <p:cNvPr id="4098" name="Picture 2" descr="https://static.ukrinform.com/photos/2016_10/thumb_files/630_360_1477289743-6895.jpg">
            <a:extLst>
              <a:ext uri="{FF2B5EF4-FFF2-40B4-BE49-F238E27FC236}">
                <a16:creationId xmlns="" xmlns:a16="http://schemas.microsoft.com/office/drawing/2014/main" id="{757B40A5-FBD5-43AD-BC39-8A4EAA737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9" y="171227"/>
            <a:ext cx="3992369" cy="22813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4096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1" y="0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290" y="2540446"/>
            <a:ext cx="11256579" cy="35394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Пример плана по подготовке  проблемной лекции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лекции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проблемы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связанные с поставленной проблемой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варианты решения данной проблемы 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Ориентированность студентов на поиск решения через выполнения самостоятельной работы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источники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</p:spTree>
    <p:extLst>
      <p:ext uri="{BB962C8B-B14F-4D97-AF65-F5344CB8AC3E}">
        <p14:creationId xmlns="" xmlns:p14="http://schemas.microsoft.com/office/powerpoint/2010/main" val="90453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1" y="0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290" y="2540446"/>
            <a:ext cx="11256579" cy="35394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Лекция-визуализация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представляет собой визуальную форму подачи лекционного материала средствами ТСО или аудиовидеотехники (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видео-лекция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Чтение такой лекции сводится к развернутому или краткому комментированию просматриваемых визуальных материалов (натуральных объектов — людей в их действиях и поступках, в общении и в разговоре; минералов, реактивов, деталей машин; картин, рисунков, фотографий, слайдов; символических, в виде схем, таблиц, графов, графиков, моделей). Пример лекции на следующем слайде.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pic>
        <p:nvPicPr>
          <p:cNvPr id="1026" name="Picture 2" descr="http://www.tsi.lv/sites/default/files/editor/news/frontierscrowd07.jpg">
            <a:extLst>
              <a:ext uri="{FF2B5EF4-FFF2-40B4-BE49-F238E27FC236}">
                <a16:creationId xmlns="" xmlns:a16="http://schemas.microsoft.com/office/drawing/2014/main" id="{AD0E5B29-460E-4ABF-B529-E86CC4363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291" y="361846"/>
            <a:ext cx="2717248" cy="2034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84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1" y="0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65652" y="1946222"/>
            <a:ext cx="8559113" cy="36246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оформления лекции в электронной системе</a:t>
            </a:r>
          </a:p>
        </p:txBody>
      </p:sp>
      <p:pic>
        <p:nvPicPr>
          <p:cNvPr id="3" name="лекция 8Сверла, зенкеры, развертки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7541" y="2446072"/>
            <a:ext cx="5752455" cy="43143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91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3333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1" y="0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350" y="3654732"/>
            <a:ext cx="11347211" cy="224676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Лекция с заранее запланированными ошибками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рассчитана на стимулирование студентов к постоянному контролю предлагаемой информации (поиск ошибки: содержательной, методологической, методической, орфографической). В конце лекции проводится диагностика слушателей и разбор сделанных ошибок.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pic>
        <p:nvPicPr>
          <p:cNvPr id="6146" name="Picture 2" descr="http://gagarinskiymedia.ru/upload/iblock/4a0/4a04a5bd0378221cdc69bd54c2678d1b.jpg">
            <a:extLst>
              <a:ext uri="{FF2B5EF4-FFF2-40B4-BE49-F238E27FC236}">
                <a16:creationId xmlns="" xmlns:a16="http://schemas.microsoft.com/office/drawing/2014/main" id="{413A1465-019F-40B5-9891-C0B5EA5D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" y="103346"/>
            <a:ext cx="5752483" cy="33256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9201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11" y="268500"/>
            <a:ext cx="8506738" cy="2034540"/>
          </a:xfrm>
        </p:spPr>
      </p:pic>
      <p:sp>
        <p:nvSpPr>
          <p:cNvPr id="6" name="TextBox 5"/>
          <p:cNvSpPr txBox="1"/>
          <p:nvPr/>
        </p:nvSpPr>
        <p:spPr>
          <a:xfrm>
            <a:off x="546290" y="2540446"/>
            <a:ext cx="11256579" cy="397031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Пример плана Лекции с заранее запланированными ошибками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Наименование лекции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Задачи данной лекции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Основная часть:  выполнение заданий по поиску ошибок, выполнение задания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Самостоятельная  работа  - анализ выявленных ошибок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Информационные ресурсы</a:t>
            </a: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</p:spTree>
    <p:extLst>
      <p:ext uri="{BB962C8B-B14F-4D97-AF65-F5344CB8AC3E}">
        <p14:creationId xmlns="" xmlns:p14="http://schemas.microsoft.com/office/powerpoint/2010/main" val="2472752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="" xmlns:a16="http://schemas.microsoft.com/office/drawing/2014/main" id="{FE70868E-D344-4897-BC79-C7EACD60B2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Snip Diagonal Corner Rectangle 19">
            <a:extLst>
              <a:ext uri="{FF2B5EF4-FFF2-40B4-BE49-F238E27FC236}">
                <a16:creationId xmlns="" xmlns:a16="http://schemas.microsoft.com/office/drawing/2014/main" id="{1F0AAB72-7A2F-4977-AB21-E87D1F25D8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4001" y="620722"/>
            <a:ext cx="3648456" cy="5266944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ddc.world/uploads/posts/2017-01/1485269672_seminar5.jpg">
            <a:extLst>
              <a:ext uri="{FF2B5EF4-FFF2-40B4-BE49-F238E27FC236}">
                <a16:creationId xmlns="" xmlns:a16="http://schemas.microsoft.com/office/drawing/2014/main" id="{B9B17185-8DC5-4383-9C30-D1E8D0CF2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342" r="1" b="8201"/>
          <a:stretch/>
        </p:blipFill>
        <p:spPr bwMode="auto">
          <a:xfrm>
            <a:off x="800558" y="786123"/>
            <a:ext cx="3337560" cy="1547387"/>
          </a:xfrm>
          <a:custGeom>
            <a:avLst/>
            <a:gdLst>
              <a:gd name="connsiteX0" fmla="*/ 384420 w 3337560"/>
              <a:gd name="connsiteY0" fmla="*/ 0 h 1547387"/>
              <a:gd name="connsiteX1" fmla="*/ 3337560 w 3337560"/>
              <a:gd name="connsiteY1" fmla="*/ 0 h 1547387"/>
              <a:gd name="connsiteX2" fmla="*/ 3337560 w 3337560"/>
              <a:gd name="connsiteY2" fmla="*/ 1547387 h 1547387"/>
              <a:gd name="connsiteX3" fmla="*/ 0 w 3337560"/>
              <a:gd name="connsiteY3" fmla="*/ 1547387 h 1547387"/>
              <a:gd name="connsiteX4" fmla="*/ 0 w 3337560"/>
              <a:gd name="connsiteY4" fmla="*/ 384420 h 154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7560" h="1547387">
                <a:moveTo>
                  <a:pt x="384420" y="0"/>
                </a:moveTo>
                <a:lnTo>
                  <a:pt x="3337560" y="0"/>
                </a:lnTo>
                <a:lnTo>
                  <a:pt x="3337560" y="1547387"/>
                </a:lnTo>
                <a:lnTo>
                  <a:pt x="0" y="1547387"/>
                </a:lnTo>
                <a:lnTo>
                  <a:pt x="0" y="384420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abynar.ru/images/cms/content/vebinaru/uchit_kons1.png">
            <a:extLst>
              <a:ext uri="{FF2B5EF4-FFF2-40B4-BE49-F238E27FC236}">
                <a16:creationId xmlns="" xmlns:a16="http://schemas.microsoft.com/office/drawing/2014/main" id="{66C4962D-54EF-481E-ACBA-A0E7DB80C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" b="23135"/>
          <a:stretch/>
        </p:blipFill>
        <p:spPr bwMode="auto">
          <a:xfrm>
            <a:off x="797384" y="2390770"/>
            <a:ext cx="3340734" cy="1752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45" r="8547" b="3"/>
          <a:stretch/>
        </p:blipFill>
        <p:spPr>
          <a:xfrm>
            <a:off x="800558" y="4199307"/>
            <a:ext cx="3337560" cy="1542858"/>
          </a:xfrm>
          <a:custGeom>
            <a:avLst/>
            <a:gdLst>
              <a:gd name="connsiteX0" fmla="*/ 0 w 3337560"/>
              <a:gd name="connsiteY0" fmla="*/ 0 h 1542858"/>
              <a:gd name="connsiteX1" fmla="*/ 3337560 w 3337560"/>
              <a:gd name="connsiteY1" fmla="*/ 0 h 1542858"/>
              <a:gd name="connsiteX2" fmla="*/ 3337560 w 3337560"/>
              <a:gd name="connsiteY2" fmla="*/ 1158438 h 1542858"/>
              <a:gd name="connsiteX3" fmla="*/ 2953140 w 3337560"/>
              <a:gd name="connsiteY3" fmla="*/ 1542858 h 1542858"/>
              <a:gd name="connsiteX4" fmla="*/ 0 w 3337560"/>
              <a:gd name="connsiteY4" fmla="*/ 1542858 h 154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7560" h="1542858">
                <a:moveTo>
                  <a:pt x="0" y="0"/>
                </a:moveTo>
                <a:lnTo>
                  <a:pt x="3337560" y="0"/>
                </a:lnTo>
                <a:lnTo>
                  <a:pt x="3337560" y="1158438"/>
                </a:lnTo>
                <a:lnTo>
                  <a:pt x="2953140" y="1542858"/>
                </a:lnTo>
                <a:lnTo>
                  <a:pt x="0" y="1542858"/>
                </a:lnTo>
                <a:close/>
              </a:path>
            </a:pathLst>
          </a:custGeom>
        </p:spPr>
      </p:pic>
      <p:sp>
        <p:nvSpPr>
          <p:cNvPr id="2" name="Объект 1">
            <a:extLst>
              <a:ext uri="{FF2B5EF4-FFF2-40B4-BE49-F238E27FC236}">
                <a16:creationId xmlns="" xmlns:a16="http://schemas.microsoft.com/office/drawing/2014/main" id="{01DAC914-BE78-4602-A0B4-F3FCFD184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1860" y="685800"/>
            <a:ext cx="6253792" cy="54864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 dirty="0"/>
              <a:t>               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Лекция-консультация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проходить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разным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сценариям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отвечает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течение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лекционного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студентов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лекции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представляемой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трояким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сочетанием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изложение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информации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лектором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вопросов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дискуссии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ответов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поставленные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лекции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следующем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слайде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="" xmlns:a16="http://schemas.microsoft.com/office/drawing/2014/main" id="{82D168AF-1BDA-4D22-BF48-F96EA5FDEAD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F0EB00CF-18FC-4A80-943D-9E13B8B357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5973270A-D32F-43FD-A593-E57840106AF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AE31C9F7-4CA0-41B6-8084-9F87D4F463A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91563470-42A7-45EF-9325-28745DB576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8C29FD88-A619-4FCC-BB18-C25482DB0F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79283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1" y="0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575" y="2333625"/>
            <a:ext cx="7591425" cy="4524375"/>
          </a:xfrm>
          <a:prstGeom prst="rect">
            <a:avLst/>
          </a:prstGeom>
        </p:spPr>
      </p:pic>
      <p:pic>
        <p:nvPicPr>
          <p:cNvPr id="5122" name="Picture 2" descr="http://mosmetod.ru/files/metod/SPO/foto_spo/1wweb.jpg">
            <a:extLst>
              <a:ext uri="{FF2B5EF4-FFF2-40B4-BE49-F238E27FC236}">
                <a16:creationId xmlns="" xmlns:a16="http://schemas.microsoft.com/office/drawing/2014/main" id="{1A0DEE59-1CC6-4EED-B9C1-4B7F0CEF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8" y="2550040"/>
            <a:ext cx="3481844" cy="23240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orgit.xyz/wp-content/uploads/2018/02/webinar.jpg">
            <a:extLst>
              <a:ext uri="{FF2B5EF4-FFF2-40B4-BE49-F238E27FC236}">
                <a16:creationId xmlns="" xmlns:a16="http://schemas.microsoft.com/office/drawing/2014/main" id="{AF35AC54-06A0-4C66-84DC-2EC2F3A1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9" y="95145"/>
            <a:ext cx="3486150" cy="2324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1169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2" y="-54533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B507388-EB2F-4070-AC43-4F67CC9A03FB}"/>
              </a:ext>
            </a:extLst>
          </p:cNvPr>
          <p:cNvSpPr/>
          <p:nvPr/>
        </p:nvSpPr>
        <p:spPr>
          <a:xfrm>
            <a:off x="134219" y="1870963"/>
            <a:ext cx="115815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Лекция (значение слова – «читаю» в переводе с латинского) как метод передачи информации от наставника ученикам возник еще в те далекие времена, когда только начала зарождаться философия. В середине первого тысячелетия в ряде развитых стран (Китай, Индия, Эллада, европейские государства) лекции использовались для одновременного обучения большого количества людей одним учителем.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user.vse42.ru/files/P_S1280x719q80/Wnone/ui-55f8fbd0406824.85452124.png">
            <a:extLst>
              <a:ext uri="{FF2B5EF4-FFF2-40B4-BE49-F238E27FC236}">
                <a16:creationId xmlns="" xmlns:a16="http://schemas.microsoft.com/office/drawing/2014/main" id="{1B6AEB43-D60F-4C64-AF7A-D5F852849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10" y="4067366"/>
            <a:ext cx="4442704" cy="2495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3806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83" y="95145"/>
            <a:ext cx="7486710" cy="17905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B507388-EB2F-4070-AC43-4F67CC9A03FB}"/>
              </a:ext>
            </a:extLst>
          </p:cNvPr>
          <p:cNvSpPr/>
          <p:nvPr/>
        </p:nvSpPr>
        <p:spPr>
          <a:xfrm>
            <a:off x="58020" y="2457450"/>
            <a:ext cx="115815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B8AFE3B-2594-4D55-8820-73D2C83FB4C8}"/>
              </a:ext>
            </a:extLst>
          </p:cNvPr>
          <p:cNvSpPr/>
          <p:nvPr/>
        </p:nvSpPr>
        <p:spPr>
          <a:xfrm>
            <a:off x="305235" y="3246880"/>
            <a:ext cx="115815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Основной компонент большинства учебных программ – это лекция. Предназначение ее заключается в следующем: Изложение важнейшей информации по заданной теме. Помощь в освоении фундаментальных проблем курса. Упрощение процесса овладения методами научного познания. Популяризация новейших достижений современной научной мысли</a:t>
            </a:r>
            <a:r>
              <a:rPr lang="ru-RU" dirty="0">
                <a:solidFill>
                  <a:srgbClr val="000000"/>
                </a:solidFill>
                <a:latin typeface="PT Sans"/>
              </a:rPr>
              <a:t>. </a:t>
            </a:r>
            <a:endParaRPr lang="en-US" dirty="0"/>
          </a:p>
        </p:txBody>
      </p:sp>
      <p:pic>
        <p:nvPicPr>
          <p:cNvPr id="2050" name="Picture 2" descr="http://linkis.com/url-image/http:/www.fanaticsmedia.com/wp-content/uploads/2016/06/ThinkstockPhotos-508447385.jpg">
            <a:extLst>
              <a:ext uri="{FF2B5EF4-FFF2-40B4-BE49-F238E27FC236}">
                <a16:creationId xmlns="" xmlns:a16="http://schemas.microsoft.com/office/drawing/2014/main" id="{EEA1D9AA-380D-4737-A1B3-CE9286DB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07" y="95145"/>
            <a:ext cx="4134267" cy="27561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3BDF296-4614-42E2-B47A-95BA59F55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217" y="1108994"/>
            <a:ext cx="3470124" cy="11262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55504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2" y="-54533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291" y="2037999"/>
            <a:ext cx="11256579" cy="70788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лекций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6291" y="3035593"/>
            <a:ext cx="11256579" cy="304698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лекция</a:t>
            </a:r>
          </a:p>
          <a:p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Обзорная лекция</a:t>
            </a:r>
          </a:p>
          <a:p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Лекция-информация</a:t>
            </a:r>
          </a:p>
          <a:p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Проблемная лекция</a:t>
            </a:r>
          </a:p>
          <a:p>
            <a:r>
              <a:rPr lang="ru-RU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Лекция-визуализация</a:t>
            </a:r>
          </a:p>
          <a:p>
            <a:endParaRPr lang="ru-RU" sz="32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7101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2" y="-54533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996" y="1974695"/>
            <a:ext cx="11887200" cy="483209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Вводная лекция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дает первое целостное представление об учебном предмете и ориентирует студента в системе работы по данному курсу. Лектор знакомит студентов с назначением и задачами курса, его ролью и местом в системе учебных дисциплин и в системе подготовки специалиста. Дается краткий обзор курса, вехи развития науки и практики, достижения в этой сфере, имена известных ученых, излагаются перспективные направления исследований. На этой лекции высказываются методические и организационные особенности работы в рамках курса, а также дается анализ учебно-методической литературы, рекомендуемой студентами, уточняются сроки и формы отчетности.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</p:spTree>
    <p:extLst>
      <p:ext uri="{BB962C8B-B14F-4D97-AF65-F5344CB8AC3E}">
        <p14:creationId xmlns="" xmlns:p14="http://schemas.microsoft.com/office/powerpoint/2010/main" val="361423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2" y="-54533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996" y="1974695"/>
            <a:ext cx="11887200" cy="440120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Пример плана по Вводной  лекции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лекции 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цели и задачи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количество часов отводимых на изучаемый  предмет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Перечисляются ОК и ПК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Перечисляются виды самостоятельной работы студентов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Перечисляется тематика практических работ, материалы необходимые для их </a:t>
            </a:r>
            <a:r>
              <a:rPr lang="ru-RU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endParaRPr lang="ru-RU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Указывается основная и дополнительная литература, электронные источники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</p:spTree>
    <p:extLst>
      <p:ext uri="{BB962C8B-B14F-4D97-AF65-F5344CB8AC3E}">
        <p14:creationId xmlns="" xmlns:p14="http://schemas.microsoft.com/office/powerpoint/2010/main" val="1096119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1" y="0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290" y="2540446"/>
            <a:ext cx="11256579" cy="310854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Обзорная лекция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это систематизация научных знаний на высоком уровне, допускающая большое число ассоциативных связей в процессе осмысления информации, излагаемой при раскрытии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внутрипредметной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межпредметной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связи, исключая детализацию и конкретизацию. Как правило, стержень излагаемых теоретических положений составляет научно-понятийная и концептуальная основа всего курса или крупных его разделов.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</p:spTree>
    <p:extLst>
      <p:ext uri="{BB962C8B-B14F-4D97-AF65-F5344CB8AC3E}">
        <p14:creationId xmlns="" xmlns:p14="http://schemas.microsoft.com/office/powerpoint/2010/main" val="3908022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2" y="-54533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402" y="1980007"/>
            <a:ext cx="10917196" cy="440120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Пример плана по Обзорной   лекции</a:t>
            </a:r>
          </a:p>
          <a:p>
            <a:pPr algn="just"/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лекции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Межпредметная взаимосвязь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с профессией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Указываются виды практик 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Раскрываются в кратком изложении </a:t>
            </a:r>
          </a:p>
          <a:p>
            <a:pPr algn="just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и темы</a:t>
            </a:r>
          </a:p>
          <a:p>
            <a:pPr algn="just"/>
            <a:r>
              <a:rPr lang="ru-RU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Указывается основная и дополнительная литература, электронные источники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</p:spTree>
    <p:extLst>
      <p:ext uri="{BB962C8B-B14F-4D97-AF65-F5344CB8AC3E}">
        <p14:creationId xmlns="" xmlns:p14="http://schemas.microsoft.com/office/powerpoint/2010/main" val="196663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1" y="0"/>
            <a:ext cx="8506738" cy="20345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83" y="759459"/>
            <a:ext cx="3470124" cy="11262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019" y="95145"/>
            <a:ext cx="306824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Филиал ГБОУ ВО МО "Университета "Дубна"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Лыткаринский промышленно-</a:t>
            </a:r>
          </a:p>
          <a:p>
            <a:r>
              <a:rPr lang="ru-RU" sz="750" dirty="0">
                <a:solidFill>
                  <a:srgbClr val="146194">
                    <a:lumMod val="75000"/>
                  </a:srgbClr>
                </a:solidFill>
              </a:rPr>
              <a:t>гуманитарный колледж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35EB7AA-8BA5-43E2-AA29-9B74F3D2367D}"/>
              </a:ext>
            </a:extLst>
          </p:cNvPr>
          <p:cNvSpPr/>
          <p:nvPr/>
        </p:nvSpPr>
        <p:spPr>
          <a:xfrm>
            <a:off x="467711" y="2793999"/>
            <a:ext cx="112565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Лекцией-информацией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 такие мероприятия, целью которых является информирование студентов о каком-либо предмете. Преподаватель в общих чертах или более подробно излагает и объясняет учащимся научные сведения, которые должны быть осмыслены и запомнены ими. Зачастую в процессе проведения таких мероприятий каждый студент ведет конспект лекций, где кратко фиксирует важнейшие моменты выступления. Следует отметить, что информационные лекции относят к традиционному типу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761310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1346</Words>
  <Application>Microsoft Office PowerPoint</Application>
  <PresentationFormat>Произвольный</PresentationFormat>
  <Paragraphs>131</Paragraphs>
  <Slides>18</Slides>
  <Notes>12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Кублановская Екатерина Михайловна</dc:creator>
  <cp:lastModifiedBy>Tutushina</cp:lastModifiedBy>
  <cp:revision>75</cp:revision>
  <dcterms:created xsi:type="dcterms:W3CDTF">2018-09-17T09:55:47Z</dcterms:created>
  <dcterms:modified xsi:type="dcterms:W3CDTF">2018-11-26T12:56:53Z</dcterms:modified>
</cp:coreProperties>
</file>